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66" r:id="rId11"/>
    <p:sldId id="308" r:id="rId12"/>
    <p:sldId id="272" r:id="rId13"/>
    <p:sldId id="268" r:id="rId14"/>
    <p:sldId id="299" r:id="rId15"/>
    <p:sldId id="288" r:id="rId16"/>
    <p:sldId id="300" r:id="rId17"/>
    <p:sldId id="293" r:id="rId18"/>
    <p:sldId id="298" r:id="rId19"/>
    <p:sldId id="294" r:id="rId20"/>
    <p:sldId id="301" r:id="rId21"/>
    <p:sldId id="295" r:id="rId22"/>
    <p:sldId id="305" r:id="rId23"/>
    <p:sldId id="304" r:id="rId24"/>
    <p:sldId id="303" r:id="rId25"/>
    <p:sldId id="307" r:id="rId26"/>
    <p:sldId id="306" r:id="rId27"/>
    <p:sldId id="264" r:id="rId28"/>
    <p:sldId id="296"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81" d="100"/>
          <a:sy n="81" d="100"/>
        </p:scale>
        <p:origin x="66"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11/21/2024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11/21/2024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11/21/2024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A8C5-8311-17F1-ADB4-31E1E67AD565}"/>
              </a:ext>
            </a:extLst>
          </p:cNvPr>
          <p:cNvSpPr txBox="1"/>
          <p:nvPr/>
        </p:nvSpPr>
        <p:spPr>
          <a:xfrm>
            <a:off x="214313" y="354177"/>
            <a:ext cx="3459616" cy="369332"/>
          </a:xfrm>
          <a:prstGeom prst="rect">
            <a:avLst/>
          </a:prstGeom>
          <a:noFill/>
        </p:spPr>
        <p:txBody>
          <a:bodyPr wrap="square">
            <a:spAutoFit/>
          </a:bodyPr>
          <a:lstStyle/>
          <a:p>
            <a:r>
              <a:rPr lang="es-ES" b="1" dirty="0">
                <a:latin typeface="Times New Roman" panose="02020603050405020304" pitchFamily="18" charset="0"/>
                <a:cs typeface="Times New Roman" panose="02020603050405020304" pitchFamily="18" charset="0"/>
              </a:rPr>
              <a:t>METODOLOGÍA CRISP-DM</a:t>
            </a:r>
          </a:p>
        </p:txBody>
      </p:sp>
      <p:pic>
        <p:nvPicPr>
          <p:cNvPr id="4" name="Imagen 3">
            <a:extLst>
              <a:ext uri="{FF2B5EF4-FFF2-40B4-BE49-F238E27FC236}">
                <a16:creationId xmlns:a16="http://schemas.microsoft.com/office/drawing/2014/main" id="{DC7439A2-257C-4CCB-73E8-4D73AB915333}"/>
              </a:ext>
            </a:extLst>
          </p:cNvPr>
          <p:cNvPicPr>
            <a:picLocks noChangeAspect="1"/>
          </p:cNvPicPr>
          <p:nvPr/>
        </p:nvPicPr>
        <p:blipFill>
          <a:blip r:embed="rId2"/>
          <a:stretch>
            <a:fillRect/>
          </a:stretch>
        </p:blipFill>
        <p:spPr>
          <a:xfrm>
            <a:off x="2527171" y="848357"/>
            <a:ext cx="7137658" cy="4750739"/>
          </a:xfrm>
          <a:prstGeom prst="rect">
            <a:avLst/>
          </a:prstGeom>
        </p:spPr>
      </p:pic>
      <p:sp>
        <p:nvSpPr>
          <p:cNvPr id="5" name="Rectángulo 4">
            <a:extLst>
              <a:ext uri="{FF2B5EF4-FFF2-40B4-BE49-F238E27FC236}">
                <a16:creationId xmlns:a16="http://schemas.microsoft.com/office/drawing/2014/main" id="{4958AB81-2994-2649-4C58-FD9B9DFD5AC0}"/>
              </a:ext>
            </a:extLst>
          </p:cNvPr>
          <p:cNvSpPr/>
          <p:nvPr/>
        </p:nvSpPr>
        <p:spPr>
          <a:xfrm>
            <a:off x="8434873" y="877078"/>
            <a:ext cx="1194319" cy="2743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4A4F7CE-16EF-ED82-D875-0D339663BD22}"/>
              </a:ext>
            </a:extLst>
          </p:cNvPr>
          <p:cNvSpPr txBox="1"/>
          <p:nvPr/>
        </p:nvSpPr>
        <p:spPr>
          <a:xfrm>
            <a:off x="4374257" y="6009643"/>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Basado en Metodología CRISP-DM</a:t>
            </a:r>
          </a:p>
        </p:txBody>
      </p:sp>
    </p:spTree>
    <p:extLst>
      <p:ext uri="{BB962C8B-B14F-4D97-AF65-F5344CB8AC3E}">
        <p14:creationId xmlns:p14="http://schemas.microsoft.com/office/powerpoint/2010/main" val="147134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7620498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352010" y="1787425"/>
            <a:ext cx="3773790"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DESARROLLO</a:t>
            </a:r>
          </a:p>
        </p:txBody>
      </p:sp>
    </p:spTree>
    <p:extLst>
      <p:ext uri="{BB962C8B-B14F-4D97-AF65-F5344CB8AC3E}">
        <p14:creationId xmlns:p14="http://schemas.microsoft.com/office/powerpoint/2010/main" val="285520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136165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DATASET</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388134" y="1444183"/>
            <a:ext cx="7415726" cy="1278944"/>
          </a:xfrm>
          <a:prstGeom prst="rect">
            <a:avLst/>
          </a:prstGeom>
        </p:spPr>
      </p:pic>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650627" y="3826432"/>
            <a:ext cx="2890739" cy="1976187"/>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8" y="1117815"/>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275111"/>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4374255" y="5342315"/>
            <a:ext cx="3443485" cy="276999"/>
          </a:xfrm>
          <a:prstGeom prst="rect">
            <a:avLst/>
          </a:prstGeom>
          <a:noFill/>
        </p:spPr>
        <p:txBody>
          <a:bodyPr wrap="square">
            <a:spAutoFit/>
          </a:bodyPr>
          <a:lstStyle/>
          <a:p>
            <a:r>
              <a:rPr lang="es-PE" sz="1200" dirty="0">
                <a:latin typeface="Times New Roman" panose="02020603050405020304" pitchFamily="18" charset="0"/>
                <a:cs typeface="Times New Roman" panose="02020603050405020304" pitchFamily="18" charset="0"/>
              </a:rPr>
              <a:t>Nota: </a:t>
            </a:r>
            <a:r>
              <a:rPr lang="es-MX" sz="1200" dirty="0">
                <a:latin typeface="Times New Roman" panose="02020603050405020304" pitchFamily="18" charset="0"/>
                <a:cs typeface="Times New Roman" panose="02020603050405020304" pitchFamily="18" charset="0"/>
              </a:rPr>
              <a:t>Obtenido y modificado de Rodríguez S. (2020)</a:t>
            </a:r>
            <a:endParaRPr lang="es-PE" sz="1200"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sin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1239409"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16802" y="3019293"/>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1860779" y="2972899"/>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9956745" y="2116335"/>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4288329" y="1871656"/>
            <a:ext cx="3782357" cy="3116507"/>
            <a:chOff x="4110034" y="1861892"/>
            <a:chExt cx="3782357" cy="3116507"/>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80317" y="1861892"/>
              <a:ext cx="712054" cy="787265"/>
              <a:chOff x="1033264" y="2919317"/>
              <a:chExt cx="712054" cy="787265"/>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279" y="3204478"/>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1033264" y="291931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7162576" y="2234430"/>
              <a:ext cx="729815" cy="839390"/>
              <a:chOff x="5088761" y="2384788"/>
              <a:chExt cx="729815" cy="839390"/>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5230109" y="276425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5088761" y="2384788"/>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304447" y="2860086"/>
              <a:ext cx="628826" cy="813609"/>
              <a:chOff x="4316544" y="3522157"/>
              <a:chExt cx="628826" cy="813609"/>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82259" y="3819889"/>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316544" y="3522157"/>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057729"/>
              <a:ext cx="1016432" cy="920670"/>
              <a:chOff x="4110034" y="4057729"/>
              <a:chExt cx="1016432" cy="920670"/>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29984" y="4417430"/>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057729"/>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2795650" y="3540594"/>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3688611" y="1394824"/>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CDF0A71F-1CDA-FC03-9E55-AD93DA3EFB47}"/>
              </a:ext>
            </a:extLst>
          </p:cNvPr>
          <p:cNvGrpSpPr/>
          <p:nvPr/>
        </p:nvGrpSpPr>
        <p:grpSpPr>
          <a:xfrm>
            <a:off x="9897895" y="3852143"/>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9492208" y="1375529"/>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4304371" y="1031657"/>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10031533" y="999001"/>
            <a:ext cx="1178528" cy="246221"/>
          </a:xfrm>
          <a:prstGeom prst="rect">
            <a:avLst/>
          </a:prstGeom>
          <a:noFill/>
        </p:spPr>
        <p:txBody>
          <a:bodyPr wrap="none" rtlCol="0">
            <a:spAutoFit/>
          </a:bodyPr>
          <a:lstStyle/>
          <a:p>
            <a:r>
              <a:rPr lang="es-PE" sz="1000" dirty="0"/>
              <a:t>Almacenamiento</a:t>
            </a:r>
            <a:endParaRPr lang="es-ES" sz="1000" dirty="0"/>
          </a:p>
        </p:txBody>
      </p:sp>
      <p:cxnSp>
        <p:nvCxnSpPr>
          <p:cNvPr id="3" name="Conector recto de flecha 2">
            <a:extLst>
              <a:ext uri="{FF2B5EF4-FFF2-40B4-BE49-F238E27FC236}">
                <a16:creationId xmlns:a16="http://schemas.microsoft.com/office/drawing/2014/main" id="{22183B66-77DD-D89D-A109-735F1F0A24A6}"/>
              </a:ext>
            </a:extLst>
          </p:cNvPr>
          <p:cNvCxnSpPr>
            <a:cxnSpLocks/>
          </p:cNvCxnSpPr>
          <p:nvPr/>
        </p:nvCxnSpPr>
        <p:spPr>
          <a:xfrm>
            <a:off x="6060619"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650A88-11F6-8446-FCC4-BF2D9004200C}"/>
              </a:ext>
            </a:extLst>
          </p:cNvPr>
          <p:cNvSpPr txBox="1"/>
          <p:nvPr/>
        </p:nvSpPr>
        <p:spPr>
          <a:xfrm>
            <a:off x="7232862" y="1396859"/>
            <a:ext cx="859531" cy="246221"/>
          </a:xfrm>
          <a:prstGeom prst="rect">
            <a:avLst/>
          </a:prstGeom>
          <a:noFill/>
        </p:spPr>
        <p:txBody>
          <a:bodyPr wrap="none" rtlCol="0">
            <a:spAutoFit/>
          </a:bodyPr>
          <a:lstStyle/>
          <a:p>
            <a:r>
              <a:rPr lang="es-PE" sz="1000" dirty="0"/>
              <a:t>Framework</a:t>
            </a:r>
            <a:endParaRPr lang="es-ES" sz="1000" dirty="0"/>
          </a:p>
        </p:txBody>
      </p:sp>
      <p:sp>
        <p:nvSpPr>
          <p:cNvPr id="5" name="Rectángulo 4">
            <a:extLst>
              <a:ext uri="{FF2B5EF4-FFF2-40B4-BE49-F238E27FC236}">
                <a16:creationId xmlns:a16="http://schemas.microsoft.com/office/drawing/2014/main" id="{0259AE61-2FBD-330F-AA97-1BF49861EFB7}"/>
              </a:ext>
            </a:extLst>
          </p:cNvPr>
          <p:cNvSpPr/>
          <p:nvPr/>
        </p:nvSpPr>
        <p:spPr>
          <a:xfrm>
            <a:off x="6581493" y="1804307"/>
            <a:ext cx="2266075" cy="1736286"/>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C4719E36-AAF3-825F-BC54-3B51AB9CBB23}"/>
              </a:ext>
            </a:extLst>
          </p:cNvPr>
          <p:cNvCxnSpPr>
            <a:cxnSpLocks/>
          </p:cNvCxnSpPr>
          <p:nvPr/>
        </p:nvCxnSpPr>
        <p:spPr>
          <a:xfrm>
            <a:off x="8937333" y="3637815"/>
            <a:ext cx="430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3DE9F6B-8C4B-8E86-5570-C79A784A9D1A}"/>
              </a:ext>
            </a:extLst>
          </p:cNvPr>
          <p:cNvSpPr txBox="1"/>
          <p:nvPr/>
        </p:nvSpPr>
        <p:spPr>
          <a:xfrm>
            <a:off x="7493017" y="3660508"/>
            <a:ext cx="388248" cy="246221"/>
          </a:xfrm>
          <a:prstGeom prst="rect">
            <a:avLst/>
          </a:prstGeom>
          <a:noFill/>
        </p:spPr>
        <p:txBody>
          <a:bodyPr wrap="none" rtlCol="0">
            <a:spAutoFit/>
          </a:bodyPr>
          <a:lstStyle/>
          <a:p>
            <a:r>
              <a:rPr lang="es-PE" sz="1000" dirty="0"/>
              <a:t>API</a:t>
            </a:r>
            <a:endParaRPr lang="es-ES" sz="1000" dirty="0"/>
          </a:p>
        </p:txBody>
      </p:sp>
      <p:sp>
        <p:nvSpPr>
          <p:cNvPr id="9" name="Rectángulo 8">
            <a:extLst>
              <a:ext uri="{FF2B5EF4-FFF2-40B4-BE49-F238E27FC236}">
                <a16:creationId xmlns:a16="http://schemas.microsoft.com/office/drawing/2014/main" id="{0CDB230B-E449-90A6-3218-278EB00ADCEA}"/>
              </a:ext>
            </a:extLst>
          </p:cNvPr>
          <p:cNvSpPr/>
          <p:nvPr/>
        </p:nvSpPr>
        <p:spPr>
          <a:xfrm>
            <a:off x="6579143" y="3961235"/>
            <a:ext cx="2266075" cy="1941481"/>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735AF5C-375A-0DB9-8B33-B58611159444}"/>
              </a:ext>
            </a:extLst>
          </p:cNvPr>
          <p:cNvSpPr txBox="1"/>
          <p:nvPr/>
        </p:nvSpPr>
        <p:spPr>
          <a:xfrm>
            <a:off x="7320084" y="4437167"/>
            <a:ext cx="784189" cy="276999"/>
          </a:xfrm>
          <a:prstGeom prst="rect">
            <a:avLst/>
          </a:prstGeom>
          <a:noFill/>
        </p:spPr>
        <p:txBody>
          <a:bodyPr wrap="none" rtlCol="0">
            <a:spAutoFit/>
          </a:bodyPr>
          <a:lstStyle/>
          <a:p>
            <a:r>
              <a:rPr lang="es-PE" sz="1200" b="1" dirty="0" err="1"/>
              <a:t>ApisNet</a:t>
            </a:r>
            <a:endParaRPr lang="es-ES" b="1" dirty="0"/>
          </a:p>
        </p:txBody>
      </p:sp>
      <p:pic>
        <p:nvPicPr>
          <p:cNvPr id="16" name="Imagen 15">
            <a:extLst>
              <a:ext uri="{FF2B5EF4-FFF2-40B4-BE49-F238E27FC236}">
                <a16:creationId xmlns:a16="http://schemas.microsoft.com/office/drawing/2014/main" id="{5AFBE5A2-D694-A8BD-632F-6E5F6FB50E8D}"/>
              </a:ext>
            </a:extLst>
          </p:cNvPr>
          <p:cNvPicPr>
            <a:picLocks noChangeAspect="1"/>
          </p:cNvPicPr>
          <p:nvPr/>
        </p:nvPicPr>
        <p:blipFill>
          <a:blip r:embed="rId11"/>
          <a:stretch>
            <a:fillRect/>
          </a:stretch>
        </p:blipFill>
        <p:spPr>
          <a:xfrm>
            <a:off x="7313685" y="4824902"/>
            <a:ext cx="866775" cy="447675"/>
          </a:xfrm>
          <a:prstGeom prst="rect">
            <a:avLst/>
          </a:prstGeom>
        </p:spPr>
      </p:pic>
    </p:spTree>
    <p:extLst>
      <p:ext uri="{BB962C8B-B14F-4D97-AF65-F5344CB8AC3E}">
        <p14:creationId xmlns:p14="http://schemas.microsoft.com/office/powerpoint/2010/main" val="7618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3765634157"/>
              </p:ext>
            </p:extLst>
          </p:nvPr>
        </p:nvGraphicFramePr>
        <p:xfrm>
          <a:off x="1450521" y="2333549"/>
          <a:ext cx="9290958" cy="2190901"/>
        </p:xfrm>
        <a:graphic>
          <a:graphicData uri="http://schemas.openxmlformats.org/drawingml/2006/table">
            <a:tbl>
              <a:tblPr firstRow="1" bandRow="1">
                <a:tableStyleId>{BC89EF96-8CEA-46FF-86C4-4CE0E7609802}</a:tableStyleId>
              </a:tblPr>
              <a:tblGrid>
                <a:gridCol w="1548493">
                  <a:extLst>
                    <a:ext uri="{9D8B030D-6E8A-4147-A177-3AD203B41FA5}">
                      <a16:colId xmlns:a16="http://schemas.microsoft.com/office/drawing/2014/main" val="875720449"/>
                    </a:ext>
                  </a:extLst>
                </a:gridCol>
                <a:gridCol w="1548493">
                  <a:extLst>
                    <a:ext uri="{9D8B030D-6E8A-4147-A177-3AD203B41FA5}">
                      <a16:colId xmlns:a16="http://schemas.microsoft.com/office/drawing/2014/main" val="1188799850"/>
                    </a:ext>
                  </a:extLst>
                </a:gridCol>
                <a:gridCol w="1548493">
                  <a:extLst>
                    <a:ext uri="{9D8B030D-6E8A-4147-A177-3AD203B41FA5}">
                      <a16:colId xmlns:a16="http://schemas.microsoft.com/office/drawing/2014/main" val="851699235"/>
                    </a:ext>
                  </a:extLst>
                </a:gridCol>
                <a:gridCol w="1548493">
                  <a:extLst>
                    <a:ext uri="{9D8B030D-6E8A-4147-A177-3AD203B41FA5}">
                      <a16:colId xmlns:a16="http://schemas.microsoft.com/office/drawing/2014/main" val="2750710099"/>
                    </a:ext>
                  </a:extLst>
                </a:gridCol>
                <a:gridCol w="1548493">
                  <a:extLst>
                    <a:ext uri="{9D8B030D-6E8A-4147-A177-3AD203B41FA5}">
                      <a16:colId xmlns:a16="http://schemas.microsoft.com/office/drawing/2014/main" val="1684481935"/>
                    </a:ext>
                  </a:extLst>
                </a:gridCol>
                <a:gridCol w="1548493">
                  <a:extLst>
                    <a:ext uri="{9D8B030D-6E8A-4147-A177-3AD203B41FA5}">
                      <a16:colId xmlns:a16="http://schemas.microsoft.com/office/drawing/2014/main" val="3018411164"/>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Exactitud (</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tc>
                  <a:txBody>
                    <a:bodyPr/>
                    <a:lstStyle/>
                    <a:p>
                      <a:pPr algn="ctr"/>
                      <a:r>
                        <a:rPr lang="es-PE" dirty="0">
                          <a:latin typeface="Times New Roman" panose="02020603050405020304" pitchFamily="18" charset="0"/>
                          <a:cs typeface="Times New Roman" panose="02020603050405020304" pitchFamily="18" charset="0"/>
                        </a:rPr>
                        <a:t>F1-score</a:t>
                      </a:r>
                      <a:endParaRPr lang="es-E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77.00%</a:t>
                      </a:r>
                      <a:endParaRPr lang="es-ES" dirty="0"/>
                    </a:p>
                  </a:txBody>
                  <a:tcPr/>
                </a:tc>
                <a:tc>
                  <a:txBody>
                    <a:bodyPr/>
                    <a:lstStyle/>
                    <a:p>
                      <a:pPr algn="ctr"/>
                      <a:r>
                        <a:rPr lang="es-PE" dirty="0"/>
                        <a:t>98.00%</a:t>
                      </a:r>
                      <a:endParaRPr lang="es-ES" dirty="0"/>
                    </a:p>
                  </a:txBody>
                  <a:tcPr/>
                </a:tc>
                <a:tc>
                  <a:txBody>
                    <a:bodyPr/>
                    <a:lstStyle/>
                    <a:p>
                      <a:pPr algn="ctr"/>
                      <a:r>
                        <a:rPr lang="es-PE" dirty="0"/>
                        <a:t>76.70%</a:t>
                      </a:r>
                      <a:endParaRPr lang="es-ES" dirty="0"/>
                    </a:p>
                  </a:txBody>
                  <a:tcPr/>
                </a:tc>
                <a:tc>
                  <a:txBody>
                    <a:bodyPr/>
                    <a:lstStyle/>
                    <a:p>
                      <a:pPr algn="ctr"/>
                      <a:r>
                        <a:rPr lang="es-PE" dirty="0"/>
                        <a:t>89.00%</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92.00%</a:t>
                      </a:r>
                      <a:endParaRPr lang="es-ES" dirty="0"/>
                    </a:p>
                  </a:txBody>
                  <a:tcPr/>
                </a:tc>
                <a:tc>
                  <a:txBody>
                    <a:bodyPr/>
                    <a:lstStyle/>
                    <a:p>
                      <a:pPr algn="ctr"/>
                      <a:r>
                        <a:rPr lang="es-PE" dirty="0"/>
                        <a:t>90.00%</a:t>
                      </a:r>
                      <a:endParaRPr lang="es-ES" dirty="0"/>
                    </a:p>
                  </a:txBody>
                  <a:tcPr/>
                </a:tc>
                <a:tc>
                  <a:txBody>
                    <a:bodyPr/>
                    <a:lstStyle/>
                    <a:p>
                      <a:pPr algn="ctr"/>
                      <a:r>
                        <a:rPr lang="es-PE" dirty="0"/>
                        <a:t>89.70%</a:t>
                      </a:r>
                      <a:endParaRPr lang="es-ES" dirty="0"/>
                    </a:p>
                  </a:txBody>
                  <a:tcPr/>
                </a:tc>
                <a:tc>
                  <a:txBody>
                    <a:bodyPr/>
                    <a:lstStyle/>
                    <a:p>
                      <a:pPr algn="ctr"/>
                      <a:r>
                        <a:rPr lang="es-PE" dirty="0"/>
                        <a:t>93.00%</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95.00%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74.90%</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92.50%</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96082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COMPARATIVO DE MODELOS EVALUADOS</a:t>
            </a:r>
          </a:p>
        </p:txBody>
      </p:sp>
    </p:spTree>
    <p:extLst>
      <p:ext uri="{BB962C8B-B14F-4D97-AF65-F5344CB8AC3E}">
        <p14:creationId xmlns:p14="http://schemas.microsoft.com/office/powerpoint/2010/main" val="429204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738664"/>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379693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DISCUSIÓN DE RESULTADOS</a:t>
            </a:r>
            <a:endPar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 acurracy del 95.27% utilizando redes neuronales artificiales. Nuestro enfoque con VGG19 logra un acurracy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 acurracy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 </a:t>
            </a:r>
            <a:r>
              <a:rPr lang="es-ES" sz="1200" dirty="0">
                <a:latin typeface="Times New Roman" panose="02020603050405020304" pitchFamily="18" charset="0"/>
                <a:cs typeface="Times New Roman" panose="02020603050405020304" pitchFamily="18" charset="0"/>
              </a:rPr>
              <a:t>acurracy</a:t>
            </a:r>
            <a:r>
              <a:rPr lang="es-ES" sz="1200" b="0" i="0" dirty="0">
                <a:solidFill>
                  <a:schemeClr val="tx1"/>
                </a:solidFill>
                <a:effectLst/>
                <a:latin typeface="ui-sans-serif"/>
              </a:rPr>
              <a:t> del 94.11%, precisión del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7" y="206481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787318" y="1978904"/>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520758" y="1978419"/>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787318" y="1271018"/>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589044" y="1978419"/>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514346" y="1270533"/>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589044" y="120287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128076" y="2400337"/>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128076" y="481686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80" y="4863030"/>
            <a:ext cx="6428577" cy="6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800" dirty="0"/>
              <a:t>¿El uso del Deep learning permitirá detectar de forma temprana el cáncer de próstata?</a:t>
            </a:r>
            <a:endParaRPr lang="es-PE" sz="1800"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258532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Según la OMS la detección temprana de la enfermedad tiene alta probabilidad ser tratada. Sin embargo, la detección temprana de esta enfermedad el Perú resulta un desafío. </a:t>
            </a:r>
          </a:p>
          <a:p>
            <a:pPr marL="171450" indent="-171450" algn="just">
              <a:buFont typeface="Arial" panose="020B0604020202020204" pitchFamily="34" charset="0"/>
              <a:buChar char="•"/>
            </a:pPr>
            <a:endParaRPr lang="es-MX" dirty="0">
              <a:solidFill>
                <a:sysClr val="windowText" lastClr="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s-MX"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2C8F3D-9E00-A3B2-20DD-6E9E9F16828A}"/>
              </a:ext>
            </a:extLst>
          </p:cNvPr>
          <p:cNvSpPr/>
          <p:nvPr/>
        </p:nvSpPr>
        <p:spPr>
          <a:xfrm>
            <a:off x="537267" y="2791031"/>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462088" y="1027231"/>
            <a:ext cx="7340600" cy="360848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detectar el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para la clasificación de imágenes médicas que permita diferenciar entre muestras con cáncer y sin cáncer.</a:t>
            </a:r>
          </a:p>
          <a:p>
            <a:pPr>
              <a:lnSpc>
                <a:spcPct val="150000"/>
              </a:lnSpc>
            </a:pPr>
            <a:r>
              <a:rPr lang="es-PE" altLang="es-PE" dirty="0"/>
              <a:t>Implementar un sistema inteligente que integre el modelo de Deep Learning.</a:t>
            </a:r>
          </a:p>
          <a:p>
            <a:pPr>
              <a:lnSpc>
                <a:spcPct val="150000"/>
              </a:lnSpc>
            </a:pPr>
            <a:r>
              <a:rPr lang="es-PE" altLang="es-PE" dirty="0"/>
              <a:t>Evaluar el rendimiento del sistema inteligente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3587777" cy="276999"/>
          </a:xfrm>
          <a:prstGeom prst="rect">
            <a:avLst/>
          </a:prstGeom>
          <a:noFill/>
        </p:spPr>
        <p:txBody>
          <a:bodyPr wrap="none" rtlCol="0">
            <a:spAutoFit/>
          </a:bodyPr>
          <a:lstStyle/>
          <a:p>
            <a:r>
              <a:rPr lang="es-ES" sz="1200" b="1" dirty="0">
                <a:effectLst/>
                <a:latin typeface="Times New Roman" panose="02020603050405020304" pitchFamily="18" charset="0"/>
                <a:ea typeface="Calibri" panose="020F0502020204030204" pitchFamily="34" charset="0"/>
              </a:rPr>
              <a:t> </a:t>
            </a:r>
            <a:r>
              <a:rPr lang="es-PE" sz="1200" b="1" dirty="0">
                <a:effectLst/>
                <a:latin typeface="Times New Roman" panose="02020603050405020304" pitchFamily="18" charset="0"/>
                <a:ea typeface="Calibri" panose="020F0502020204030204" pitchFamily="34" charset="0"/>
              </a:rPr>
              <a:t>Tolkach, Dohmgörgen, Toma, &amp; Kristiansen</a:t>
            </a:r>
            <a:r>
              <a:rPr lang="es-PE" sz="1200" b="1" dirty="0">
                <a:latin typeface="Times New Roman" panose="02020603050405020304" pitchFamily="18" charset="0"/>
                <a:cs typeface="Times New Roman" panose="02020603050405020304" pitchFamily="18" charset="0"/>
              </a:rPr>
              <a:t>,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905522"/>
            <a:ext cx="3680560" cy="175432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200" dirty="0"/>
              <a:t>Este estudio utilizó la arquitectura </a:t>
            </a:r>
            <a:r>
              <a:rPr lang="es-ES" sz="1200" dirty="0" err="1"/>
              <a:t>NASNetLarge</a:t>
            </a:r>
            <a:r>
              <a:rPr lang="es-ES" sz="1200" dirty="0"/>
              <a:t> para detectar tejido canceroso de próstata en imágenes, alcanzando una precisión del 97.3% y más del 98% con aumentos de datos. Además, desarrolló un algoritmo para el gradado de Gleason, logrando un desempeño comparable al humano en la estratificación pronóstica de pacientes. Se destaca la integración de métricas relevantes en flujos de trabajo de patología digital.</a:t>
            </a:r>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3059492"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FASES DEL PROYECTO</a:t>
            </a:r>
          </a:p>
        </p:txBody>
      </p:sp>
      <p:pic>
        <p:nvPicPr>
          <p:cNvPr id="7" name="Imagen 6" descr="Gráfico, Gráfico de cajas y bigotes&#10;&#10;Descripción generada automáticamente">
            <a:extLst>
              <a:ext uri="{FF2B5EF4-FFF2-40B4-BE49-F238E27FC236}">
                <a16:creationId xmlns:a16="http://schemas.microsoft.com/office/drawing/2014/main" id="{01364690-A350-6514-7D99-1085A7BCB20D}"/>
              </a:ext>
            </a:extLst>
          </p:cNvPr>
          <p:cNvPicPr>
            <a:picLocks noChangeAspect="1"/>
          </p:cNvPicPr>
          <p:nvPr/>
        </p:nvPicPr>
        <p:blipFill>
          <a:blip r:embed="rId2"/>
          <a:stretch>
            <a:fillRect/>
          </a:stretch>
        </p:blipFill>
        <p:spPr>
          <a:xfrm>
            <a:off x="0" y="1424617"/>
            <a:ext cx="12192000" cy="4008765"/>
          </a:xfrm>
          <a:prstGeom prst="rect">
            <a:avLst/>
          </a:prstGeom>
        </p:spPr>
      </p:pic>
    </p:spTree>
    <p:extLst>
      <p:ext uri="{BB962C8B-B14F-4D97-AF65-F5344CB8AC3E}">
        <p14:creationId xmlns:p14="http://schemas.microsoft.com/office/powerpoint/2010/main" val="288528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5096</TotalTime>
  <Words>1584</Words>
  <Application>Microsoft Office PowerPoint</Application>
  <PresentationFormat>Panorámica</PresentationFormat>
  <Paragraphs>186</Paragraphs>
  <Slides>28</Slides>
  <Notes>0</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146</cp:revision>
  <dcterms:created xsi:type="dcterms:W3CDTF">2023-02-20T04:04:20Z</dcterms:created>
  <dcterms:modified xsi:type="dcterms:W3CDTF">2024-11-21T16:06:00Z</dcterms:modified>
</cp:coreProperties>
</file>